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67" r:id="rId3"/>
    <p:sldId id="257" r:id="rId4"/>
    <p:sldId id="264" r:id="rId5"/>
    <p:sldId id="261" r:id="rId6"/>
    <p:sldId id="265" r:id="rId7"/>
    <p:sldId id="269" r:id="rId8"/>
    <p:sldId id="270" r:id="rId9"/>
    <p:sldId id="260" r:id="rId10"/>
    <p:sldId id="259" r:id="rId11"/>
    <p:sldId id="277" r:id="rId12"/>
    <p:sldId id="272" r:id="rId13"/>
    <p:sldId id="275" r:id="rId14"/>
    <p:sldId id="273" r:id="rId15"/>
    <p:sldId id="274" r:id="rId16"/>
    <p:sldId id="27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2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AF8118-78D4-4219-93CB-FB147AD57CD8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BB3107-9975-491D-AF29-29C7ED88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4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3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945E-BC6B-4242-9E20-54A3D61046A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3F08-0965-45EB-B21E-B15B684B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2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hud.gov/hudportal/HUD?src=/states/florida/library/photo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rtal.hud.gov/hudportal/images/hudimg?id=2015-06-15b-fl.jpg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opinions/local-opinions/family-homelessness-in-dc-is-growing/2020/12/17/f74fe32e-38cc-11eb-bc68-96af0daae728_story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trusts.org/en/research-and-analysis/blogs/stateline/2019/10/15/what-new-orleans-can-teach-other-cities-about-reducing-homelessnes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uepundit.com/tent-cities-full-of-homeless-people-are-booming-in-cities-all-over-america-as-poverty-spik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fsantabarbaranews.com/2018/08/02/homeless-people-in-america-2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photos-homelessness-states-worst-crises-2018-1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cha.org/senior-hous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cha.org/mixed-income-hous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flickr.com/photos/hudopa/1406525423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mercialappeal.com/business/dot-by-dot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flickr.com/photos/hudopa/1404168597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://www.bizjournals.com/tampabay/news/2012/11/29/ella-nearly-ready-to-open-at-tampas.html" TargetMode="External"/><Relationship Id="rId2" Type="http://schemas.openxmlformats.org/officeDocument/2006/relationships/hyperlink" Target="https://www.flickr.com/photos/hudopa/108213409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stword.com/news/west-end-flats-and-health-center-bring-101-low-income-units-clinic-5871971" TargetMode="External"/><Relationship Id="rId5" Type="http://schemas.openxmlformats.org/officeDocument/2006/relationships/hyperlink" Target="https://www.flickr.com/photos/hudopa/8119096892/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hyperlink" Target="https://www.flickr.com/photos/hudopa/924019044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stonhousing.org/en/Departments/Planning-and-Real-Estate-Development/Mixed-Finance-Development/Old-Colony-Phase-One.aspx" TargetMode="External"/><Relationship Id="rId5" Type="http://schemas.openxmlformats.org/officeDocument/2006/relationships/hyperlink" Target="http://www.chelsearecord.com/2010/07/08/out-of-the-ashes-chelseas-box-district-the-new-up-and-coming-neighborhood/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uduser.org/portal/casestudies/study_08072012_1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lickr.com/photos/hudopa/1534292637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hudopa/15345805862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ksl.com/?nid=148&amp;sid=316996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Subsidized Housing Projects</a:t>
            </a:r>
            <a:br>
              <a:rPr lang="en-US" dirty="0"/>
            </a:br>
            <a:r>
              <a:rPr lang="en-US" dirty="0"/>
              <a:t>for Low-Income Households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We Don’t Offer Housing Assistance to All of the Poorest Families</a:t>
            </a:r>
          </a:p>
        </p:txBody>
      </p:sp>
    </p:spTree>
    <p:extLst>
      <p:ext uri="{BB962C8B-B14F-4D97-AF65-F5344CB8AC3E}">
        <p14:creationId xmlns:p14="http://schemas.microsoft.com/office/powerpoint/2010/main" val="305288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rtal.hud.gov/hudportal/images/hudimg?id=1006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1126189"/>
            <a:ext cx="6221506" cy="34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988" y="48622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“Modernizing Affordable Housing in Orlando” </a:t>
            </a:r>
            <a:r>
              <a:rPr lang="en-US" dirty="0">
                <a:hlinkClick r:id="rId3"/>
              </a:rPr>
              <a:t>http://portal.hud.gov/hudportal/HUD?src=/states/florida/library/photos</a:t>
            </a:r>
            <a:r>
              <a:rPr lang="en-US" dirty="0"/>
              <a:t> DA: 8/6/2015</a:t>
            </a:r>
          </a:p>
        </p:txBody>
      </p:sp>
      <p:pic>
        <p:nvPicPr>
          <p:cNvPr id="5" name="Picture 4" descr="http://portal.hud.gov/hudportal/images/hudimg?id=2015-06-15b-f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59" y="1126190"/>
            <a:ext cx="5883742" cy="34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42635" y="47699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Rental Assistance Demonstration project in Florida. “Inviting surroundings and supportive services are included in the new chapter of the housing development.” </a:t>
            </a:r>
            <a:r>
              <a:rPr lang="en-US" dirty="0">
                <a:hlinkClick r:id="rId5"/>
              </a:rPr>
              <a:t>http://portal.hud.gov/hudportal/images/hudimg?id=2015-06-15b-fl.jpg</a:t>
            </a:r>
            <a:r>
              <a:rPr lang="en-US" dirty="0"/>
              <a:t> DA: 8/6/2015</a:t>
            </a:r>
          </a:p>
        </p:txBody>
      </p:sp>
    </p:spTree>
    <p:extLst>
      <p:ext uri="{BB962C8B-B14F-4D97-AF65-F5344CB8AC3E}">
        <p14:creationId xmlns:p14="http://schemas.microsoft.com/office/powerpoint/2010/main" val="135085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7445-4CBB-4665-88F3-AB94C5CD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215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Consequences of Expensive Housing for Some Low-Income Households</a:t>
            </a:r>
          </a:p>
        </p:txBody>
      </p:sp>
    </p:spTree>
    <p:extLst>
      <p:ext uri="{BB962C8B-B14F-4D97-AF65-F5344CB8AC3E}">
        <p14:creationId xmlns:p14="http://schemas.microsoft.com/office/powerpoint/2010/main" val="76209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851BE1-4250-444D-8F56-03279526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37" y="153957"/>
            <a:ext cx="9021525" cy="567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5EDA22-10A1-484D-AC15-0163FCE2F3FE}"/>
              </a:ext>
            </a:extLst>
          </p:cNvPr>
          <p:cNvSpPr/>
          <p:nvPr/>
        </p:nvSpPr>
        <p:spPr>
          <a:xfrm>
            <a:off x="1522863" y="5828273"/>
            <a:ext cx="9083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“Family Homelessness in D.C. is Growing”</a:t>
            </a:r>
          </a:p>
          <a:p>
            <a:r>
              <a:rPr lang="en-US" dirty="0">
                <a:hlinkClick r:id="rId3"/>
              </a:rPr>
              <a:t>https://www.washingtonpost.com/opinions/local-opinions/family-homelessness-in-dc-is-growing/2020/12/17/f74fe32e-38cc-11eb-bc68-96af0daae728_story.html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5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ateline Oct15">
            <a:extLst>
              <a:ext uri="{FF2B5EF4-FFF2-40B4-BE49-F238E27FC236}">
                <a16:creationId xmlns:a16="http://schemas.microsoft.com/office/drawing/2014/main" id="{5C90F754-0DE6-404E-932C-703CC510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2" y="159075"/>
            <a:ext cx="9983355" cy="56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851B06-55BB-D145-A62F-7701AD3A071D}"/>
              </a:ext>
            </a:extLst>
          </p:cNvPr>
          <p:cNvSpPr/>
          <p:nvPr/>
        </p:nvSpPr>
        <p:spPr>
          <a:xfrm>
            <a:off x="1104322" y="5776175"/>
            <a:ext cx="9721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“A homeless encampment under an overpass in New Orleans”</a:t>
            </a:r>
          </a:p>
          <a:p>
            <a:r>
              <a:rPr lang="en-US" dirty="0">
                <a:hlinkClick r:id="rId3"/>
              </a:rPr>
              <a:t>https://www.pewtrusts.org/en/research-and-analysis/blogs/stateline/2019/10/15/what-new-orleans-can-teach-other-cities-about-reducing-homelessness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3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7B9E2D-B34E-F546-8FA4-9E79C684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10" y="110813"/>
            <a:ext cx="8571292" cy="57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32EDFA-2FD2-3445-AA2C-F191BFC81F0B}"/>
              </a:ext>
            </a:extLst>
          </p:cNvPr>
          <p:cNvSpPr txBox="1"/>
          <p:nvPr/>
        </p:nvSpPr>
        <p:spPr>
          <a:xfrm>
            <a:off x="1732210" y="5825007"/>
            <a:ext cx="8571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“Tent Cities are Booming”</a:t>
            </a:r>
          </a:p>
          <a:p>
            <a:r>
              <a:rPr lang="en-US" dirty="0">
                <a:hlinkClick r:id="rId3"/>
              </a:rPr>
              <a:t>https://truepundit.com/tent-cities-full-of-homeless-people-are-booming-in-cities-all-over-america-as-poverty-spikes/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eadlineImage_adapt_1460_high_new_york_homeless_1439419694911">
            <a:extLst>
              <a:ext uri="{FF2B5EF4-FFF2-40B4-BE49-F238E27FC236}">
                <a16:creationId xmlns:a16="http://schemas.microsoft.com/office/drawing/2014/main" id="{2D686C5E-C92F-484D-8E14-E672BA58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58" y="139194"/>
            <a:ext cx="9324483" cy="58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50FF09-79F5-C543-93EA-7E51CFA6F6D4}"/>
              </a:ext>
            </a:extLst>
          </p:cNvPr>
          <p:cNvSpPr/>
          <p:nvPr/>
        </p:nvSpPr>
        <p:spPr>
          <a:xfrm>
            <a:off x="1433758" y="5952365"/>
            <a:ext cx="9324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“Homeless People in America” </a:t>
            </a:r>
          </a:p>
          <a:p>
            <a:r>
              <a:rPr lang="en-US" dirty="0">
                <a:hlinkClick r:id="rId3"/>
              </a:rPr>
              <a:t>https://efsantabarbaranews.com/2018/08/02/homeless-people-in-america-2/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2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meless oregon">
            <a:extLst>
              <a:ext uri="{FF2B5EF4-FFF2-40B4-BE49-F238E27FC236}">
                <a16:creationId xmlns:a16="http://schemas.microsoft.com/office/drawing/2014/main" id="{AA4C2F9D-0556-BD44-AE76-8DC4375A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77" y="147374"/>
            <a:ext cx="9543245" cy="59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7F7E58-B295-A04C-80FE-9E4857EAA57D}"/>
              </a:ext>
            </a:extLst>
          </p:cNvPr>
          <p:cNvSpPr/>
          <p:nvPr/>
        </p:nvSpPr>
        <p:spPr>
          <a:xfrm>
            <a:off x="1324377" y="6137903"/>
            <a:ext cx="9543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“A couple sleeps on the street in downtown Portland” </a:t>
            </a:r>
            <a:r>
              <a:rPr lang="en-US" dirty="0">
                <a:hlinkClick r:id="rId3"/>
              </a:rPr>
              <a:t>https://www.businessinsider.com/photos-homelessness-states-worst-crises-2018-11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6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20292"/>
            <a:ext cx="5603811" cy="3799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42" y="187377"/>
            <a:ext cx="6383176" cy="3587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68341" y="4096790"/>
            <a:ext cx="4668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subsidized housing in Chicago. “The Kenmore sits in Chicago's Uptown neighborhood and blocks from the lake and Asia on Argyle.”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http://www.thecha.org/senior-housing/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DA: 8/6/2015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97" y="145219"/>
            <a:ext cx="3489513" cy="5276481"/>
          </a:xfrm>
          <a:prstGeom prst="rect">
            <a:avLst/>
          </a:prstGeom>
        </p:spPr>
      </p:pic>
      <p:pic>
        <p:nvPicPr>
          <p:cNvPr id="1026" name="Picture 2" descr="http://www.thecha.org/assets/1/14/GalleryMainDimensionId/09_LgndsS_HansburySq_110609_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68" y="147880"/>
            <a:ext cx="3515880" cy="52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0946" y="5455612"/>
            <a:ext cx="5763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income housing in Chicago.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Westhaven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 is convenient to Malcolm X City College, the Loop and UIC.”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http://www.thecha.org/mixed-income-housing/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DA: 8/6/2015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0910" y="5455612"/>
            <a:ext cx="5763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income housing in Chicago. “Legends South Hansberry Square. The units range from one to four bedrooms.”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http://www.thecha.org/mixed-income-housing/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DA: 8/6/2015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2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7218" y="5074546"/>
            <a:ext cx="513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https://www.flickr.com/photos/hudopa/14065254234/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93" y="1116625"/>
            <a:ext cx="5966607" cy="3980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629" y="5137752"/>
            <a:ext cx="513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https://www.flickr.com/photos/hudopa/14041685976/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625"/>
            <a:ext cx="5966607" cy="3980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9015" y="5542994"/>
            <a:ext cx="7753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Georgia" panose="02040502050405020303" pitchFamily="18" charset="0"/>
              </a:rPr>
              <a:t>Legends Park in Memphis. “A mixed-income community that will eventually offer 405 apartment units, is semi-gated and has a community pool and gym.” </a:t>
            </a:r>
            <a:r>
              <a:rPr lang="en-US" dirty="0">
                <a:solidFill>
                  <a:srgbClr val="1A1A1A"/>
                </a:solidFill>
                <a:latin typeface="Georgia" panose="02040502050405020303" pitchFamily="18" charset="0"/>
                <a:hlinkClick r:id="rId6"/>
              </a:rPr>
              <a:t>http://www.commercialappeal.com/business/dot-by-dot</a:t>
            </a:r>
            <a:r>
              <a:rPr lang="en-US" dirty="0">
                <a:solidFill>
                  <a:srgbClr val="1A1A1A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DA: 8/6/2015</a:t>
            </a:r>
            <a:endParaRPr lang="en-US" dirty="0">
              <a:solidFill>
                <a:srgbClr val="1A1A1A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7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13" y="5170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https://www.flickr.com/photos/hudopa/10821340935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" y="708743"/>
            <a:ext cx="6024039" cy="4358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29" y="690737"/>
            <a:ext cx="5834695" cy="43760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45059" y="5170057"/>
            <a:ext cx="5008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https://www.flickr.com/photos/hudopa/8119096892/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633481"/>
            <a:ext cx="669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Renaissance West End Flats. Low income housing in Denver. Accompanied by the West End Health Center. </a:t>
            </a:r>
            <a:r>
              <a:rPr lang="en-US" dirty="0">
                <a:hlinkClick r:id="rId6"/>
              </a:rPr>
              <a:t>http://www.westword.com/news/west-end-flats-and-health-center-bring-101-low-income-units-clinic-5871971</a:t>
            </a:r>
            <a:r>
              <a:rPr lang="en-US" dirty="0"/>
              <a:t> DA: 8/6/2015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13" y="5642687"/>
            <a:ext cx="620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Ella Encore Housing. Mixed-income housing in Florida. </a:t>
            </a:r>
            <a:r>
              <a:rPr lang="en-US" dirty="0">
                <a:hlinkClick r:id="rId7"/>
              </a:rPr>
              <a:t>http://www.bizjournals.com/tampabay/news/2012/11/29/ella-nearly-ready-to-open-at-tampas.html</a:t>
            </a:r>
            <a:r>
              <a:rPr lang="en-US" dirty="0"/>
              <a:t> DA: 8/6/2015</a:t>
            </a:r>
          </a:p>
        </p:txBody>
      </p:sp>
    </p:spTree>
    <p:extLst>
      <p:ext uri="{BB962C8B-B14F-4D97-AF65-F5344CB8AC3E}">
        <p14:creationId xmlns:p14="http://schemas.microsoft.com/office/powerpoint/2010/main" val="96648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82" y="5017094"/>
            <a:ext cx="50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https://www.flickr.com/photos/hudopa/9240190446/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" y="511838"/>
            <a:ext cx="5947459" cy="4460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59" y="511838"/>
            <a:ext cx="5947459" cy="4460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28" y="5539103"/>
            <a:ext cx="5947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Chelsea Box District, a mixed-income neighborhood. </a:t>
            </a:r>
            <a:r>
              <a:rPr lang="en-US" dirty="0">
                <a:hlinkClick r:id="rId5"/>
              </a:rPr>
              <a:t>http://www.chelsearecord.com/2010/07/08/out-of-the-ashes-chelseas-box-district-the-new-up-and-coming-neighborhood/</a:t>
            </a:r>
            <a:r>
              <a:rPr lang="en-US" dirty="0"/>
              <a:t> DA: 8/6/2015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9227" y="5017094"/>
            <a:ext cx="5944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Homes at Old Colony is one of the largest “green” residential affordable housing project constructed in the Commonwealth.” </a:t>
            </a:r>
            <a:r>
              <a:rPr lang="en-US" dirty="0">
                <a:hlinkClick r:id="rId6"/>
              </a:rPr>
              <a:t>https://www.bostonhousing.org/en/Departments/Planning-and-Real-Estate-Development/Mixed-Finance-Development/Old-Colony-Phase-One.aspx</a:t>
            </a:r>
            <a:r>
              <a:rPr lang="en-US" dirty="0"/>
              <a:t> DA: 8/6/2015</a:t>
            </a:r>
          </a:p>
        </p:txBody>
      </p:sp>
      <p:pic>
        <p:nvPicPr>
          <p:cNvPr id="3074" name="Picture 2" descr="oldcolo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59" y="511838"/>
            <a:ext cx="5947459" cy="44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4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" y="171869"/>
            <a:ext cx="5022021" cy="5471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30" y="171869"/>
            <a:ext cx="6821691" cy="4682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0894" y="50432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“Richardson Apartments provides 120 permanent supportive housing units to former chronically homeless San Franciscans.” </a:t>
            </a:r>
            <a:r>
              <a:rPr lang="en-US" dirty="0">
                <a:hlinkClick r:id="rId4"/>
              </a:rPr>
              <a:t>http://www.huduser.org/portal/casestudies/study_08072012_1.html#</a:t>
            </a:r>
            <a:r>
              <a:rPr lang="en-US" dirty="0"/>
              <a:t> DA: 8/6/2015</a:t>
            </a:r>
          </a:p>
        </p:txBody>
      </p:sp>
    </p:spTree>
    <p:extLst>
      <p:ext uri="{BB962C8B-B14F-4D97-AF65-F5344CB8AC3E}">
        <p14:creationId xmlns:p14="http://schemas.microsoft.com/office/powerpoint/2010/main" val="282222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4825"/>
            <a:ext cx="11430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66931" y="5002226"/>
            <a:ext cx="513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https://www.flickr.com/photos/hudopa/15342926371/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13" y="1113401"/>
            <a:ext cx="5842487" cy="3888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8603" y="5487423"/>
            <a:ext cx="7514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 Bailey Community Apartments. “The new complex provides affordable housing for refugees and other low-income members of the local community.” </a:t>
            </a:r>
            <a:r>
              <a:rPr lang="en-US" dirty="0">
                <a:hlinkClick r:id="rId4"/>
              </a:rPr>
              <a:t>http://www.ksl.com/?nid=148&amp;sid=31699602</a:t>
            </a:r>
            <a:r>
              <a:rPr lang="en-US" dirty="0"/>
              <a:t> DA: 8/6/2015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401"/>
            <a:ext cx="5842486" cy="38889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471" y="5011340"/>
            <a:ext cx="519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https://www.flickr.com/photos/hudopa/15345805862/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01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669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Office Theme</vt:lpstr>
      <vt:lpstr>Subsidized Housing Projects for Low-Income Households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 of Expensive Housing for Some Low-Income Households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Olsen, Ed O (eoo)</cp:lastModifiedBy>
  <cp:revision>41</cp:revision>
  <cp:lastPrinted>2017-02-21T01:09:17Z</cp:lastPrinted>
  <dcterms:created xsi:type="dcterms:W3CDTF">2015-07-25T17:39:57Z</dcterms:created>
  <dcterms:modified xsi:type="dcterms:W3CDTF">2022-04-08T14:18:41Z</dcterms:modified>
</cp:coreProperties>
</file>